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92" r:id="rId4"/>
    <p:sldId id="294" r:id="rId5"/>
    <p:sldId id="283" r:id="rId6"/>
    <p:sldId id="308" r:id="rId7"/>
    <p:sldId id="309" r:id="rId8"/>
    <p:sldId id="310" r:id="rId9"/>
    <p:sldId id="302" r:id="rId10"/>
    <p:sldId id="280" r:id="rId11"/>
    <p:sldId id="304" r:id="rId12"/>
    <p:sldId id="316" r:id="rId13"/>
    <p:sldId id="311" r:id="rId14"/>
    <p:sldId id="260" r:id="rId15"/>
    <p:sldId id="315" r:id="rId16"/>
    <p:sldId id="266" r:id="rId17"/>
    <p:sldId id="298" r:id="rId18"/>
    <p:sldId id="305" r:id="rId19"/>
    <p:sldId id="307" r:id="rId20"/>
    <p:sldId id="282" r:id="rId21"/>
    <p:sldId id="289" r:id="rId22"/>
    <p:sldId id="314" r:id="rId23"/>
    <p:sldId id="313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F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2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interSettings" Target="printerSettings/printerSettings1.bin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4.xml"/><Relationship Id="rId25" Type="http://schemas.openxmlformats.org/officeDocument/2006/relationships/slide" Target="slides/slide2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9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4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8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7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34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0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9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5581-2267-E640-81D7-3D8EDAE578F5}" type="datetimeFigureOut">
              <a:rPr lang="en-US" smtClean="0"/>
              <a:t>29/04/20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EF53-F399-4040-80F6-835B816A8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enrik.hansen@dgi.dk" TargetMode="Externa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1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”Fra træner til leder”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en-US" sz="3600" i="1" dirty="0" smtClean="0"/>
              <a:t>… </a:t>
            </a:r>
            <a:r>
              <a:rPr lang="en-US" sz="3600" i="1" dirty="0" err="1" smtClean="0"/>
              <a:t>forstå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kravene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til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fuldtidstræneren</a:t>
            </a:r>
            <a:endParaRPr lang="da-DK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52010"/>
            <a:ext cx="6400800" cy="1246052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Torsdag den 23. april 2020 kl. 20-21</a:t>
            </a:r>
            <a:endParaRPr lang="da-DK" i="1" dirty="0"/>
          </a:p>
          <a:p>
            <a:r>
              <a:rPr lang="da-DK" i="1" dirty="0" smtClean="0"/>
              <a:t>I samarbejde med </a:t>
            </a:r>
          </a:p>
          <a:p>
            <a:r>
              <a:rPr lang="da-DK" i="1" dirty="0" smtClean="0"/>
              <a:t>DGI Svømning &amp; Dansk Svømmeunion</a:t>
            </a:r>
            <a:endParaRPr lang="da-DK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11853" y="5989577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www.rickiclausen.dk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187" y="600610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mtClean="0"/>
              <a:t>rc@rickiclausen.dk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408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711"/>
            <a:ext cx="8229600" cy="859110"/>
          </a:xfrm>
        </p:spPr>
        <p:txBody>
          <a:bodyPr>
            <a:normAutofit/>
          </a:bodyPr>
          <a:lstStyle/>
          <a:p>
            <a:r>
              <a:rPr lang="da-DK" dirty="0" smtClean="0"/>
              <a:t>Formel og uformel ledelse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0397"/>
            <a:ext cx="8229600" cy="5137939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Formel ledelse betyder:</a:t>
            </a:r>
          </a:p>
          <a:p>
            <a:pPr lvl="1"/>
            <a:r>
              <a:rPr lang="da-DK" dirty="0" smtClean="0"/>
              <a:t>Der er klare juridiske </a:t>
            </a:r>
            <a:r>
              <a:rPr lang="da-DK" dirty="0" smtClean="0"/>
              <a:t>referencer og klart ansvar</a:t>
            </a:r>
            <a:endParaRPr lang="da-DK" dirty="0" smtClean="0"/>
          </a:p>
          <a:p>
            <a:pPr lvl="1"/>
            <a:r>
              <a:rPr lang="da-DK" dirty="0" smtClean="0"/>
              <a:t>Mulighed for sanktioner/tvang</a:t>
            </a:r>
          </a:p>
          <a:p>
            <a:r>
              <a:rPr lang="da-DK" dirty="0" smtClean="0"/>
              <a:t>Uformel ledelse betyder:</a:t>
            </a:r>
          </a:p>
          <a:p>
            <a:pPr lvl="1"/>
            <a:r>
              <a:rPr lang="da-DK" dirty="0" smtClean="0"/>
              <a:t>Ingen juridiske bindinger </a:t>
            </a:r>
            <a:r>
              <a:rPr lang="da-DK" dirty="0" smtClean="0"/>
              <a:t>og ikke altid klart ansvar</a:t>
            </a:r>
            <a:endParaRPr lang="da-DK" dirty="0" smtClean="0"/>
          </a:p>
          <a:p>
            <a:pPr lvl="1"/>
            <a:r>
              <a:rPr lang="da-DK" dirty="0" smtClean="0"/>
              <a:t>Ingen </a:t>
            </a:r>
            <a:r>
              <a:rPr lang="da-DK" dirty="0" smtClean="0"/>
              <a:t>(begrænset) </a:t>
            </a:r>
            <a:r>
              <a:rPr lang="da-DK" dirty="0" smtClean="0"/>
              <a:t>mulighed for sanktioner/tvang</a:t>
            </a:r>
          </a:p>
          <a:p>
            <a:r>
              <a:rPr lang="da-DK" dirty="0" smtClean="0"/>
              <a:t>Begge dele kræver:</a:t>
            </a:r>
          </a:p>
          <a:p>
            <a:pPr lvl="1"/>
            <a:r>
              <a:rPr lang="da-DK" dirty="0" smtClean="0"/>
              <a:t>Empati (Hvis du er dygtig leder er der ikke forskel!).</a:t>
            </a:r>
          </a:p>
          <a:p>
            <a:pPr lvl="1"/>
            <a:r>
              <a:rPr lang="da-DK" dirty="0" smtClean="0"/>
              <a:t>Forståelse for personligheder (</a:t>
            </a:r>
            <a:r>
              <a:rPr lang="da-DK" b="1" u="sng" dirty="0" smtClean="0"/>
              <a:t>Brug et værktøj!</a:t>
            </a:r>
            <a:r>
              <a:rPr lang="da-DK" dirty="0" smtClean="0"/>
              <a:t>).</a:t>
            </a:r>
          </a:p>
          <a:p>
            <a:pPr lvl="1"/>
            <a:r>
              <a:rPr lang="da-DK" dirty="0" smtClean="0"/>
              <a:t>Forståelse for motiver.</a:t>
            </a:r>
          </a:p>
          <a:p>
            <a:pPr lvl="2"/>
            <a:r>
              <a:rPr lang="da-DK" dirty="0" smtClean="0"/>
              <a:t>Din chef i Novo Nordisk bliver ikke sur på dig, fordi du har skældt ud på hans datter.</a:t>
            </a:r>
            <a:endParaRPr lang="da-DK" dirty="0" smtClean="0"/>
          </a:p>
          <a:p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0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930453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Formel </a:t>
            </a:r>
            <a:r>
              <a:rPr lang="da-DK" dirty="0" smtClean="0">
                <a:solidFill>
                  <a:srgbClr val="008000"/>
                </a:solidFill>
              </a:rPr>
              <a:t>(grøn)</a:t>
            </a:r>
            <a:r>
              <a:rPr lang="da-DK" dirty="0" smtClean="0"/>
              <a:t> &amp; uformel </a:t>
            </a:r>
            <a:r>
              <a:rPr lang="da-DK" dirty="0" smtClean="0">
                <a:solidFill>
                  <a:srgbClr val="FF0000"/>
                </a:solidFill>
              </a:rPr>
              <a:t>(rød)</a:t>
            </a:r>
            <a:r>
              <a:rPr lang="da-DK" dirty="0" smtClean="0"/>
              <a:t> ledelse</a:t>
            </a:r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3701" y="1582415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Frivillige med ledelsesansvar</a:t>
            </a:r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3633701" y="3171481"/>
            <a:ext cx="1977644" cy="91613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Fuldtidstræneren</a:t>
            </a:r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3633701" y="4760546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Trænerne</a:t>
            </a:r>
          </a:p>
          <a:p>
            <a:pPr algn="ctr"/>
            <a:r>
              <a:rPr lang="da-DK" smtClean="0"/>
              <a:t>(ansatte)</a:t>
            </a:r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830044" y="3171481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Svømmerne</a:t>
            </a:r>
          </a:p>
          <a:p>
            <a:pPr algn="ctr"/>
            <a:r>
              <a:rPr lang="da-DK" smtClean="0"/>
              <a:t>(ikke ansat)</a:t>
            </a:r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457394" y="3171481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Frivillige uden ledelsesansvar</a:t>
            </a:r>
            <a:endParaRPr lang="da-DK"/>
          </a:p>
        </p:txBody>
      </p: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4622523" y="2498550"/>
            <a:ext cx="0" cy="672931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22523" y="4087616"/>
            <a:ext cx="0" cy="672931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11345" y="3643204"/>
            <a:ext cx="846049" cy="0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787652" y="3665925"/>
            <a:ext cx="846049" cy="0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473675" y="2275526"/>
            <a:ext cx="925975" cy="6218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906673" y="2275527"/>
            <a:ext cx="1011682" cy="621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12436" y="3766400"/>
            <a:ext cx="435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1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730" y="41394"/>
            <a:ext cx="8561938" cy="930453"/>
          </a:xfrm>
        </p:spPr>
        <p:txBody>
          <a:bodyPr>
            <a:normAutofit/>
          </a:bodyPr>
          <a:lstStyle/>
          <a:p>
            <a:r>
              <a:rPr lang="da-DK" dirty="0" smtClean="0"/>
              <a:t>Primære ledelsesudfordringer</a:t>
            </a:r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140397"/>
            <a:ext cx="8432468" cy="5137939"/>
          </a:xfrm>
        </p:spPr>
        <p:txBody>
          <a:bodyPr>
            <a:normAutofit/>
          </a:bodyPr>
          <a:lstStyle/>
          <a:p>
            <a:r>
              <a:rPr lang="da-DK" dirty="0"/>
              <a:t>Den formelle ledelse er utilgængelig</a:t>
            </a:r>
          </a:p>
          <a:p>
            <a:pPr lvl="1"/>
            <a:r>
              <a:rPr lang="da-DK" dirty="0"/>
              <a:t>Fokus: Få styr på ansvar og kompetencer!</a:t>
            </a:r>
          </a:p>
          <a:p>
            <a:r>
              <a:rPr lang="da-DK" dirty="0" smtClean="0"/>
              <a:t>De uformelle strukturer i en forening</a:t>
            </a:r>
          </a:p>
          <a:p>
            <a:pPr lvl="1"/>
            <a:r>
              <a:rPr lang="da-DK" dirty="0" smtClean="0"/>
              <a:t>Fokus: Klar kommunikation er nødvendig for at undgå uro.</a:t>
            </a:r>
          </a:p>
          <a:p>
            <a:r>
              <a:rPr lang="da-DK" dirty="0" smtClean="0"/>
              <a:t>”Plejer” er aldrig død i en forening</a:t>
            </a:r>
            <a:endParaRPr lang="da-DK" dirty="0" smtClean="0"/>
          </a:p>
          <a:p>
            <a:pPr lvl="1"/>
            <a:r>
              <a:rPr lang="da-DK" dirty="0" smtClean="0"/>
              <a:t>Fokus: Enhver ændring skal forklares.</a:t>
            </a:r>
            <a:endParaRPr lang="da-DK" dirty="0" smtClean="0"/>
          </a:p>
          <a:p>
            <a:r>
              <a:rPr lang="da-DK" dirty="0" smtClean="0"/>
              <a:t>Fakta og følelser taler ikke samme sprog</a:t>
            </a:r>
            <a:endParaRPr lang="da-DK" dirty="0" smtClean="0"/>
          </a:p>
          <a:p>
            <a:pPr lvl="1"/>
            <a:r>
              <a:rPr lang="da-DK" dirty="0" smtClean="0"/>
              <a:t>Fokus: Forstå motiver før du agerer.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74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5"/>
            <a:ext cx="4322191" cy="641334"/>
          </a:xfrm>
        </p:spPr>
        <p:txBody>
          <a:bodyPr>
            <a:normAutofit/>
          </a:bodyPr>
          <a:lstStyle/>
          <a:p>
            <a:pPr algn="l"/>
            <a:r>
              <a:rPr lang="da-DK" sz="2800" i="1" dirty="0" smtClean="0"/>
              <a:t>Sportschefløsningen</a:t>
            </a:r>
            <a:endParaRPr lang="da-DK" sz="2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3701" y="2292475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Sportschef/klubchef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3633701" y="3758646"/>
            <a:ext cx="1977644" cy="91613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Fuldtidstræneren</a:t>
            </a:r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3633701" y="5347711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Trænerne</a:t>
            </a:r>
          </a:p>
          <a:p>
            <a:pPr algn="ctr"/>
            <a:r>
              <a:rPr lang="da-DK" smtClean="0"/>
              <a:t>(ansatte)</a:t>
            </a:r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830044" y="3758646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Svømmerne</a:t>
            </a:r>
          </a:p>
          <a:p>
            <a:pPr algn="ctr"/>
            <a:r>
              <a:rPr lang="da-DK" smtClean="0"/>
              <a:t>(ikke ansat)</a:t>
            </a:r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457394" y="3758646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Frivillige uden ledelsesansvar</a:t>
            </a:r>
            <a:endParaRPr lang="da-DK"/>
          </a:p>
        </p:txBody>
      </p: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4622523" y="3195166"/>
            <a:ext cx="0" cy="563480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22523" y="4674781"/>
            <a:ext cx="0" cy="672931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>
            <a:off x="5611345" y="4216714"/>
            <a:ext cx="846049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773717" y="4216714"/>
            <a:ext cx="846049" cy="0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473675" y="1392765"/>
            <a:ext cx="894815" cy="20917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803547" y="1392765"/>
            <a:ext cx="1114808" cy="20917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19766" y="849659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Frivillige med ledelsesansvar</a:t>
            </a:r>
            <a:endParaRPr lang="da-DK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5611346" y="2648641"/>
            <a:ext cx="846048" cy="1110005"/>
          </a:xfrm>
          <a:prstGeom prst="straightConnector1">
            <a:avLst/>
          </a:prstGeom>
          <a:ln w="635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22523" y="1752139"/>
            <a:ext cx="0" cy="563480"/>
          </a:xfrm>
          <a:prstGeom prst="straightConnector1">
            <a:avLst/>
          </a:prstGeom>
          <a:ln w="63500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58969" y="2130953"/>
            <a:ext cx="202783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smtClean="0"/>
              <a:t>“Alle de andre ting”</a:t>
            </a:r>
            <a:endParaRPr lang="da-DK"/>
          </a:p>
        </p:txBody>
      </p:sp>
      <p:sp>
        <p:nvSpPr>
          <p:cNvPr id="25" name="TextBox 24"/>
          <p:cNvSpPr txBox="1"/>
          <p:nvPr/>
        </p:nvSpPr>
        <p:spPr>
          <a:xfrm>
            <a:off x="5904439" y="4992034"/>
            <a:ext cx="2186303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a-DK" dirty="0" smtClean="0"/>
              <a:t>“Kun forældre på K1”</a:t>
            </a:r>
            <a:endParaRPr lang="da-DK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035689" y="2452165"/>
            <a:ext cx="623280" cy="7430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957448" y="4216714"/>
            <a:ext cx="78241" cy="761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12436" y="4408185"/>
            <a:ext cx="435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6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241" y="274638"/>
            <a:ext cx="8229600" cy="606503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Der er 3 typer frivillige </a:t>
            </a:r>
            <a:r>
              <a:rPr lang="da-DK" u="sng" dirty="0" smtClean="0"/>
              <a:t>i foreninger</a:t>
            </a:r>
            <a:endParaRPr lang="da-DK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8467" y="6388100"/>
            <a:ext cx="9144000" cy="4699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8733" y="1150159"/>
            <a:ext cx="2539910" cy="23972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Forældre til aktive svømmere, der IKKE har lyst til at være der</a:t>
            </a:r>
            <a:endParaRPr lang="da-DK" dirty="0"/>
          </a:p>
        </p:txBody>
      </p:sp>
      <p:sp>
        <p:nvSpPr>
          <p:cNvPr id="7" name="Oval 6"/>
          <p:cNvSpPr/>
          <p:nvPr/>
        </p:nvSpPr>
        <p:spPr>
          <a:xfrm>
            <a:off x="3327283" y="1150159"/>
            <a:ext cx="2539910" cy="23972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Forældre til aktive svømmere, der HAR lyst til at være der</a:t>
            </a:r>
            <a:endParaRPr lang="da-DK" dirty="0"/>
          </a:p>
        </p:txBody>
      </p:sp>
      <p:sp>
        <p:nvSpPr>
          <p:cNvPr id="8" name="Oval 7"/>
          <p:cNvSpPr/>
          <p:nvPr/>
        </p:nvSpPr>
        <p:spPr>
          <a:xfrm>
            <a:off x="6356520" y="1150159"/>
            <a:ext cx="2539910" cy="23972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Frivillige, der IKKE har aktive svømmere</a:t>
            </a:r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288733" y="3693018"/>
            <a:ext cx="25399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/>
              <a:t>Deres motivation: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Så lidt tid som muligt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Ingen bøvl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Mine børn er glade</a:t>
            </a:r>
          </a:p>
          <a:p>
            <a:pPr marL="285750" indent="-285750">
              <a:buFontTx/>
              <a:buChar char="-"/>
            </a:pPr>
            <a:endParaRPr lang="da-DK" sz="1400" dirty="0" smtClean="0"/>
          </a:p>
          <a:p>
            <a:r>
              <a:rPr lang="da-DK" sz="1400" b="1" u="sng" dirty="0" smtClean="0"/>
              <a:t>Fordel: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Ikke meget brok (= mere tid) </a:t>
            </a:r>
          </a:p>
          <a:p>
            <a:pPr marL="285750" indent="-285750">
              <a:buFontTx/>
              <a:buChar char="-"/>
            </a:pPr>
            <a:endParaRPr lang="da-DK" sz="1400" dirty="0"/>
          </a:p>
          <a:p>
            <a:r>
              <a:rPr lang="da-DK" sz="1400" b="1" u="sng" dirty="0" smtClean="0"/>
              <a:t>Ulempe: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Ikke meget indsats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Børnene bliver ikke ret dygtige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27283" y="3715838"/>
            <a:ext cx="25399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/>
              <a:t>Deres motivation: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Mine børn er glade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Det er sjovt</a:t>
            </a:r>
          </a:p>
          <a:p>
            <a:endParaRPr lang="da-DK" sz="1400" dirty="0" smtClean="0"/>
          </a:p>
          <a:p>
            <a:r>
              <a:rPr lang="da-DK" sz="1400" b="1" u="sng" dirty="0" smtClean="0"/>
              <a:t>Fordel: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 knokler</a:t>
            </a:r>
          </a:p>
          <a:p>
            <a:pPr marL="285750" indent="-285750">
              <a:buFontTx/>
              <a:buChar char="-"/>
            </a:pPr>
            <a:endParaRPr lang="da-DK" sz="1400" dirty="0"/>
          </a:p>
          <a:p>
            <a:r>
              <a:rPr lang="da-DK" sz="1400" b="1" u="sng" dirty="0" smtClean="0"/>
              <a:t>Ulempe: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 blander sig mere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 er mere styret af følelser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6520" y="3725700"/>
            <a:ext cx="25399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/>
              <a:t>Deres motivation: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Det går klubben godt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Det er sjovt</a:t>
            </a:r>
          </a:p>
          <a:p>
            <a:endParaRPr lang="da-DK" sz="1400" dirty="0" smtClean="0"/>
          </a:p>
          <a:p>
            <a:r>
              <a:rPr lang="da-DK" sz="1400" b="1" u="sng" dirty="0" smtClean="0"/>
              <a:t>Fordel: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Vidende (erfaring)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Kan lave ”helikopteren”</a:t>
            </a:r>
          </a:p>
          <a:p>
            <a:pPr marL="285750" indent="-285750">
              <a:buFontTx/>
              <a:buChar char="-"/>
            </a:pPr>
            <a:endParaRPr lang="da-DK" sz="1400" dirty="0"/>
          </a:p>
          <a:p>
            <a:r>
              <a:rPr lang="da-DK" sz="1400" b="1" u="sng" dirty="0" smtClean="0"/>
              <a:t>Ulempe: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”Sådan har vi altid gjort”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Substitut for alm. job (få)</a:t>
            </a:r>
          </a:p>
        </p:txBody>
      </p:sp>
    </p:spTree>
    <p:extLst>
      <p:ext uri="{BB962C8B-B14F-4D97-AF65-F5344CB8AC3E}">
        <p14:creationId xmlns:p14="http://schemas.microsoft.com/office/powerpoint/2010/main" val="36252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241" y="274638"/>
            <a:ext cx="8229600" cy="606503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Der er </a:t>
            </a:r>
            <a:r>
              <a:rPr lang="da-DK" dirty="0" smtClean="0"/>
              <a:t>2 </a:t>
            </a:r>
            <a:r>
              <a:rPr lang="da-DK" dirty="0" smtClean="0"/>
              <a:t>typer frivillige </a:t>
            </a:r>
            <a:r>
              <a:rPr lang="da-DK" u="sng" dirty="0" smtClean="0"/>
              <a:t>i </a:t>
            </a:r>
            <a:r>
              <a:rPr lang="da-DK" u="sng" dirty="0" smtClean="0"/>
              <a:t>ledelsen</a:t>
            </a:r>
            <a:endParaRPr lang="da-DK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8467" y="6388100"/>
            <a:ext cx="9144000" cy="4699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327283" y="1150159"/>
            <a:ext cx="2539910" cy="23972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Forældre til aktive svømmere, der HAR lyst til at være der</a:t>
            </a:r>
            <a:endParaRPr lang="da-DK" dirty="0"/>
          </a:p>
        </p:txBody>
      </p:sp>
      <p:sp>
        <p:nvSpPr>
          <p:cNvPr id="8" name="Oval 7"/>
          <p:cNvSpPr/>
          <p:nvPr/>
        </p:nvSpPr>
        <p:spPr>
          <a:xfrm>
            <a:off x="6356520" y="1150159"/>
            <a:ext cx="2539910" cy="23972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Frivillige, der IKKE har aktive svømmere</a:t>
            </a:r>
            <a:endParaRPr lang="da-DK"/>
          </a:p>
        </p:txBody>
      </p:sp>
      <p:sp>
        <p:nvSpPr>
          <p:cNvPr id="10" name="TextBox 9"/>
          <p:cNvSpPr txBox="1"/>
          <p:nvPr/>
        </p:nvSpPr>
        <p:spPr>
          <a:xfrm>
            <a:off x="3327283" y="3715838"/>
            <a:ext cx="25399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/>
              <a:t>Deres motivation: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Mine børn er glade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Det er sjovt</a:t>
            </a:r>
          </a:p>
          <a:p>
            <a:endParaRPr lang="da-DK" sz="1400" dirty="0" smtClean="0"/>
          </a:p>
          <a:p>
            <a:r>
              <a:rPr lang="da-DK" sz="1400" b="1" u="sng" dirty="0" smtClean="0"/>
              <a:t>Fordel: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 knokler</a:t>
            </a:r>
          </a:p>
          <a:p>
            <a:pPr marL="285750" indent="-285750">
              <a:buFontTx/>
              <a:buChar char="-"/>
            </a:pPr>
            <a:endParaRPr lang="da-DK" sz="1400" dirty="0"/>
          </a:p>
          <a:p>
            <a:r>
              <a:rPr lang="da-DK" sz="1400" b="1" u="sng" dirty="0" smtClean="0"/>
              <a:t>Ulempe: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 blander sig mere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 er mere styret af følelser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6520" y="3725700"/>
            <a:ext cx="25399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u="sng" dirty="0" smtClean="0"/>
              <a:t>Deres motivation: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Det går klubben godt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Det er sjovt</a:t>
            </a:r>
          </a:p>
          <a:p>
            <a:endParaRPr lang="da-DK" sz="1400" dirty="0" smtClean="0"/>
          </a:p>
          <a:p>
            <a:r>
              <a:rPr lang="da-DK" sz="1400" b="1" u="sng" dirty="0" smtClean="0"/>
              <a:t>Fordel: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Vidende (erfaring)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Kan lave ”helikopteren”</a:t>
            </a:r>
          </a:p>
          <a:p>
            <a:pPr marL="285750" indent="-285750">
              <a:buFontTx/>
              <a:buChar char="-"/>
            </a:pPr>
            <a:endParaRPr lang="da-DK" sz="1400" dirty="0"/>
          </a:p>
          <a:p>
            <a:r>
              <a:rPr lang="da-DK" sz="1400" b="1" u="sng" dirty="0" smtClean="0"/>
              <a:t>Ulempe: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”Sådan har vi altid gjort”</a:t>
            </a:r>
          </a:p>
          <a:p>
            <a:pPr marL="285750" indent="-285750">
              <a:buFontTx/>
              <a:buChar char="-"/>
            </a:pPr>
            <a:r>
              <a:rPr lang="da-DK" sz="1400" dirty="0" smtClean="0"/>
              <a:t>Substitut for alm. job (få)</a:t>
            </a:r>
          </a:p>
        </p:txBody>
      </p:sp>
    </p:spTree>
    <p:extLst>
      <p:ext uri="{BB962C8B-B14F-4D97-AF65-F5344CB8AC3E}">
        <p14:creationId xmlns:p14="http://schemas.microsoft.com/office/powerpoint/2010/main" val="1942280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983"/>
            <a:ext cx="8229600" cy="765485"/>
          </a:xfrm>
        </p:spPr>
        <p:txBody>
          <a:bodyPr>
            <a:normAutofit/>
          </a:bodyPr>
          <a:lstStyle/>
          <a:p>
            <a:r>
              <a:rPr lang="da-DK" dirty="0" smtClean="0"/>
              <a:t>Overblik over dine frivillige!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754"/>
            <a:ext cx="8229600" cy="4817410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Hvor mange frivillige er der i hver kategori?</a:t>
            </a:r>
          </a:p>
          <a:p>
            <a:pPr lvl="1"/>
            <a:r>
              <a:rPr lang="da-DK" sz="2400" dirty="0" smtClean="0"/>
              <a:t>Typisk 20% / 75 % / 5 %</a:t>
            </a:r>
            <a:endParaRPr lang="da-DK" sz="2400" dirty="0" smtClean="0"/>
          </a:p>
          <a:p>
            <a:r>
              <a:rPr lang="da-DK" dirty="0" smtClean="0"/>
              <a:t>Hvordan ser bestyrelsen ud?</a:t>
            </a:r>
          </a:p>
          <a:p>
            <a:pPr lvl="1"/>
            <a:r>
              <a:rPr lang="da-DK" sz="2400" dirty="0" smtClean="0"/>
              <a:t>Typisk 0 % / 100% / 0 %</a:t>
            </a:r>
            <a:endParaRPr lang="da-DK" sz="2400" dirty="0" smtClean="0"/>
          </a:p>
          <a:p>
            <a:r>
              <a:rPr lang="da-DK" sz="3200" dirty="0" smtClean="0"/>
              <a:t>Hvordan ser jeres bestyrelse ud?</a:t>
            </a:r>
          </a:p>
          <a:p>
            <a:pPr lvl="1"/>
            <a:r>
              <a:rPr lang="da-DK" sz="2400" dirty="0" smtClean="0"/>
              <a:t>Skriv i kommentarfeltet</a:t>
            </a:r>
          </a:p>
          <a:p>
            <a:r>
              <a:rPr lang="da-DK" dirty="0" smtClean="0"/>
              <a:t>Hvordan ville I gerne have, den så ud?</a:t>
            </a:r>
          </a:p>
          <a:p>
            <a:pPr lvl="1"/>
            <a:r>
              <a:rPr lang="da-DK" sz="2400" dirty="0" smtClean="0"/>
              <a:t>Skriv i kommentarfeltet</a:t>
            </a:r>
          </a:p>
          <a:p>
            <a:r>
              <a:rPr lang="da-DK" dirty="0" smtClean="0"/>
              <a:t>Hvis der var forskel: Hvem har ansvaret og hvad er action lige nu?</a:t>
            </a:r>
          </a:p>
          <a:p>
            <a:pPr lvl="1"/>
            <a:r>
              <a:rPr lang="da-DK" dirty="0" smtClean="0"/>
              <a:t>Svar gerne i kommentarfeltet </a:t>
            </a:r>
            <a:r>
              <a:rPr lang="en-US" dirty="0" smtClean="0">
                <a:sym typeface="Wingdings"/>
              </a:rPr>
              <a:t></a:t>
            </a:r>
            <a:endParaRPr lang="da-DK" dirty="0" smtClean="0"/>
          </a:p>
          <a:p>
            <a:endParaRPr lang="da-DK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198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983"/>
            <a:ext cx="8229600" cy="765485"/>
          </a:xfrm>
        </p:spPr>
        <p:txBody>
          <a:bodyPr>
            <a:noAutofit/>
          </a:bodyPr>
          <a:lstStyle/>
          <a:p>
            <a:r>
              <a:rPr lang="da-DK" sz="3000" dirty="0" smtClean="0"/>
              <a:t>Til trænerne: </a:t>
            </a:r>
            <a:br>
              <a:rPr lang="da-DK" sz="3000" dirty="0" smtClean="0"/>
            </a:br>
            <a:r>
              <a:rPr lang="da-DK" sz="3000" dirty="0" smtClean="0"/>
              <a:t>Placér </a:t>
            </a:r>
            <a:r>
              <a:rPr lang="da-DK" sz="3000" dirty="0" smtClean="0"/>
              <a:t>jeres </a:t>
            </a:r>
            <a:r>
              <a:rPr lang="da-DK" sz="3000" dirty="0" smtClean="0"/>
              <a:t>primære ledere/vigtige frivillige</a:t>
            </a:r>
            <a:endParaRPr lang="da-DK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1537" y="3815926"/>
            <a:ext cx="1480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Intet fokus på eget barn</a:t>
            </a:r>
            <a:endParaRPr lang="da-DK" dirty="0"/>
          </a:p>
        </p:txBody>
      </p:sp>
      <p:sp>
        <p:nvSpPr>
          <p:cNvPr id="10" name="TextBox 9"/>
          <p:cNvSpPr txBox="1"/>
          <p:nvPr/>
        </p:nvSpPr>
        <p:spPr>
          <a:xfrm>
            <a:off x="6735511" y="3787736"/>
            <a:ext cx="167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Kun fokus på eget barn</a:t>
            </a:r>
            <a:endParaRPr lang="da-DK" dirty="0"/>
          </a:p>
        </p:txBody>
      </p:sp>
      <p:sp>
        <p:nvSpPr>
          <p:cNvPr id="12" name="TextBox 11"/>
          <p:cNvSpPr txBox="1"/>
          <p:nvPr/>
        </p:nvSpPr>
        <p:spPr>
          <a:xfrm>
            <a:off x="424920" y="5095438"/>
            <a:ext cx="82568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600" dirty="0" smtClean="0"/>
              <a:t>Problemet: Du ved det først EFTER du er ansat!!</a:t>
            </a:r>
          </a:p>
          <a:p>
            <a:pPr algn="ctr"/>
            <a:endParaRPr lang="da-DK" sz="1200" dirty="0"/>
          </a:p>
          <a:p>
            <a:pPr algn="ctr"/>
            <a:r>
              <a:rPr lang="da-DK" sz="2600" dirty="0" smtClean="0"/>
              <a:t>Efter tyve års erfaring: Skil dig af med 10’erne, hvis du kan!!</a:t>
            </a:r>
            <a:endParaRPr lang="da-DK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91537" y="3575209"/>
            <a:ext cx="2572105" cy="0"/>
          </a:xfrm>
          <a:prstGeom prst="line">
            <a:avLst/>
          </a:prstGeom>
          <a:ln w="50800">
            <a:solidFill>
              <a:srgbClr val="22FF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63642" y="3575209"/>
            <a:ext cx="2572105" cy="0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35747" y="3575209"/>
            <a:ext cx="257210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457200" y="1715421"/>
            <a:ext cx="8229600" cy="7654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000" dirty="0" smtClean="0"/>
              <a:t>Til lederne: </a:t>
            </a:r>
            <a:br>
              <a:rPr lang="da-DK" sz="3000" dirty="0" smtClean="0"/>
            </a:br>
            <a:r>
              <a:rPr lang="da-DK" sz="3000" dirty="0" smtClean="0"/>
              <a:t>Placér jer selv</a:t>
            </a:r>
            <a:r>
              <a:rPr lang="en-US" sz="3000" dirty="0" smtClean="0"/>
              <a:t>…</a:t>
            </a:r>
            <a:endParaRPr lang="da-DK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751047" y="304496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35981" y="308813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3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468"/>
            <a:ext cx="8229600" cy="619187"/>
          </a:xfrm>
        </p:spPr>
        <p:txBody>
          <a:bodyPr>
            <a:noAutofit/>
          </a:bodyPr>
          <a:lstStyle/>
          <a:p>
            <a:r>
              <a:rPr lang="da-DK" sz="5000" dirty="0" smtClean="0"/>
              <a:t>Vælg den rigtige klub</a:t>
            </a:r>
            <a:endParaRPr lang="da-DK" sz="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0707" y="1064380"/>
            <a:ext cx="8146093" cy="530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a-DK" sz="3000" dirty="0" smtClean="0"/>
              <a:t>De nemme:</a:t>
            </a:r>
          </a:p>
          <a:p>
            <a:pPr marL="742950" lvl="1" indent="-285750">
              <a:buFont typeface="Arial"/>
              <a:buChar char="•"/>
            </a:pPr>
            <a:r>
              <a:rPr lang="da-DK" sz="2400" dirty="0" smtClean="0"/>
              <a:t>Hvad er målsætningen sportsligt? (Dvs. ”Hvad er du ansat til at løse?”)</a:t>
            </a:r>
          </a:p>
          <a:p>
            <a:pPr marL="742950" lvl="1" indent="-285750">
              <a:buFont typeface="Arial"/>
              <a:buChar char="•"/>
            </a:pPr>
            <a:r>
              <a:rPr lang="da-DK" sz="2400" dirty="0" smtClean="0"/>
              <a:t>Svarer økonomien til budgetterne i tilsvarende klubber med samme målsætning?</a:t>
            </a:r>
          </a:p>
          <a:p>
            <a:pPr marL="742950" lvl="1" indent="-285750">
              <a:buFont typeface="Arial"/>
              <a:buChar char="•"/>
            </a:pPr>
            <a:endParaRPr lang="da-DK" sz="1500" dirty="0" smtClean="0"/>
          </a:p>
          <a:p>
            <a:pPr marL="285750" indent="-285750">
              <a:buFont typeface="Arial"/>
              <a:buChar char="•"/>
            </a:pPr>
            <a:r>
              <a:rPr lang="da-DK" sz="3000" dirty="0" smtClean="0"/>
              <a:t>De sværere:</a:t>
            </a:r>
          </a:p>
          <a:p>
            <a:pPr marL="742950" lvl="1" indent="-285750">
              <a:buFont typeface="Arial"/>
              <a:buChar char="•"/>
            </a:pPr>
            <a:r>
              <a:rPr lang="da-DK" sz="2400" dirty="0" smtClean="0"/>
              <a:t>Lav research på klubben (Referater, historik for udskiftning af bestyrelse, trænere)</a:t>
            </a:r>
          </a:p>
          <a:p>
            <a:pPr marL="742950" lvl="1" indent="-285750">
              <a:buFont typeface="Arial"/>
              <a:buChar char="•"/>
            </a:pPr>
            <a:r>
              <a:rPr lang="da-DK" sz="2400" dirty="0" smtClean="0"/>
              <a:t>Lav </a:t>
            </a:r>
            <a:r>
              <a:rPr lang="da-DK" sz="2400" dirty="0"/>
              <a:t>research på bestyrelsen (Børn, </a:t>
            </a:r>
            <a:r>
              <a:rPr lang="da-DK" sz="2400" dirty="0" smtClean="0"/>
              <a:t>hvor </a:t>
            </a:r>
            <a:r>
              <a:rPr lang="da-DK" sz="2400" dirty="0"/>
              <a:t>dygtige, </a:t>
            </a:r>
            <a:r>
              <a:rPr lang="da-DK" sz="2400" dirty="0" smtClean="0"/>
              <a:t>historik generelt på medlemmerne)</a:t>
            </a:r>
            <a:endParaRPr lang="da-DK" sz="2400" dirty="0"/>
          </a:p>
          <a:p>
            <a:pPr marL="742950" lvl="1" indent="-285750">
              <a:buFont typeface="Arial"/>
              <a:buChar char="•"/>
            </a:pPr>
            <a:r>
              <a:rPr lang="da-DK" sz="2400" dirty="0"/>
              <a:t>Er der traditioner og kultur for målsætningen eller ej?</a:t>
            </a:r>
          </a:p>
          <a:p>
            <a:pPr marL="742950" lvl="1" indent="-285750">
              <a:buFont typeface="Arial"/>
              <a:buChar char="•"/>
            </a:pPr>
            <a:r>
              <a:rPr lang="da-DK" sz="2400" dirty="0" smtClean="0"/>
              <a:t>Vigtigt: Bestyrelsens børn skal </a:t>
            </a:r>
            <a:r>
              <a:rPr lang="da-DK" sz="2400" b="1" u="sng" dirty="0" smtClean="0"/>
              <a:t>i udgangspunktet</a:t>
            </a:r>
            <a:r>
              <a:rPr lang="da-DK" sz="2400" dirty="0" smtClean="0"/>
              <a:t> være talentfulde – ellers løber du ind i problemer.</a:t>
            </a:r>
          </a:p>
        </p:txBody>
      </p:sp>
    </p:spTree>
    <p:extLst>
      <p:ext uri="{BB962C8B-B14F-4D97-AF65-F5344CB8AC3E}">
        <p14:creationId xmlns:p14="http://schemas.microsoft.com/office/powerpoint/2010/main" val="70707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433"/>
            <a:ext cx="8229600" cy="765485"/>
          </a:xfrm>
        </p:spPr>
        <p:txBody>
          <a:bodyPr>
            <a:noAutofit/>
          </a:bodyPr>
          <a:lstStyle/>
          <a:p>
            <a:r>
              <a:rPr lang="da-DK" sz="4000" dirty="0" smtClean="0"/>
              <a:t>”Ledertesten”</a:t>
            </a:r>
            <a:endParaRPr lang="da-DK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3397" y="1136823"/>
            <a:ext cx="81460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smtClean="0"/>
              <a:t>”Jeg har længe tænkt på ikke at have </a:t>
            </a:r>
            <a:r>
              <a:rPr lang="da-DK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(indsæt navn på gruppe/par her, så du ’rammer’ lederens barn)</a:t>
            </a:r>
            <a:r>
              <a:rPr lang="da-DK" sz="2800" dirty="0" smtClean="0"/>
              <a:t> med på træningslejren, fordi jeg ikke synes de er koncentrerede nok”.</a:t>
            </a:r>
          </a:p>
          <a:p>
            <a:endParaRPr lang="da-DK" sz="2000" dirty="0"/>
          </a:p>
          <a:p>
            <a:r>
              <a:rPr lang="da-DK" sz="2800" dirty="0" smtClean="0"/>
              <a:t>Vigtigt: </a:t>
            </a:r>
            <a:r>
              <a:rPr lang="da-DK" sz="2800" b="1" u="sng" dirty="0" smtClean="0"/>
              <a:t>Se</a:t>
            </a:r>
            <a:r>
              <a:rPr lang="da-DK" sz="2800" dirty="0" smtClean="0"/>
              <a:t> reaktionen. Ikke debattere. </a:t>
            </a:r>
          </a:p>
          <a:p>
            <a:r>
              <a:rPr lang="da-DK" sz="2800" dirty="0" smtClean="0"/>
              <a:t>- Hidsig?</a:t>
            </a:r>
          </a:p>
          <a:p>
            <a:r>
              <a:rPr lang="da-DK" sz="2800" dirty="0" smtClean="0"/>
              <a:t>- Hjælpende?</a:t>
            </a:r>
          </a:p>
          <a:p>
            <a:r>
              <a:rPr lang="da-DK" sz="2800" dirty="0" smtClean="0"/>
              <a:t>- Lyttende?</a:t>
            </a:r>
          </a:p>
          <a:p>
            <a:endParaRPr lang="da-DK" sz="2000" dirty="0" smtClean="0"/>
          </a:p>
          <a:p>
            <a:r>
              <a:rPr lang="da-DK" sz="2800" b="1" dirty="0" smtClean="0"/>
              <a:t>Din reference er </a:t>
            </a:r>
            <a:r>
              <a:rPr lang="da-DK" sz="2800" b="1" u="sng" dirty="0" smtClean="0"/>
              <a:t>i denne situation</a:t>
            </a:r>
            <a:r>
              <a:rPr lang="da-DK" sz="2800" b="1" dirty="0" smtClean="0"/>
              <a:t> IKKE din chef/leder, men en forælder. Ved vedkommende det?</a:t>
            </a:r>
            <a:endParaRPr lang="da-DK" sz="2800" b="1" dirty="0"/>
          </a:p>
        </p:txBody>
      </p:sp>
      <p:pic>
        <p:nvPicPr>
          <p:cNvPr id="5" name="Picture 4" descr="Skærmbillede 2020-04-29 kl. 18.18.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41364"/>
            <a:ext cx="8202290" cy="479030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6855013" y="3277093"/>
            <a:ext cx="546216" cy="1351801"/>
          </a:xfrm>
          <a:prstGeom prst="straightConnector1">
            <a:avLst/>
          </a:prstGeom>
          <a:ln w="1524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841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36"/>
            <a:ext cx="8229600" cy="1143000"/>
          </a:xfrm>
        </p:spPr>
        <p:txBody>
          <a:bodyPr/>
          <a:lstStyle/>
          <a:p>
            <a:r>
              <a:rPr lang="da-DK" dirty="0" smtClean="0"/>
              <a:t>Hvem er jeg?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250"/>
            <a:ext cx="8229600" cy="5047059"/>
          </a:xfrm>
        </p:spPr>
        <p:txBody>
          <a:bodyPr>
            <a:normAutofit lnSpcReduction="10000"/>
          </a:bodyPr>
          <a:lstStyle/>
          <a:p>
            <a:r>
              <a:rPr lang="da-DK" dirty="0"/>
              <a:t>20 års arbejde med ledelse i foreninger (og 25 år på kanten)</a:t>
            </a:r>
          </a:p>
          <a:p>
            <a:r>
              <a:rPr lang="da-DK" dirty="0" smtClean="0"/>
              <a:t>Min </a:t>
            </a:r>
            <a:r>
              <a:rPr lang="da-DK" dirty="0"/>
              <a:t>u</a:t>
            </a:r>
            <a:r>
              <a:rPr lang="da-DK" dirty="0" smtClean="0"/>
              <a:t>ddannelsesbaggrund er cand. merc. i strategi og ledelse + ITA</a:t>
            </a:r>
          </a:p>
          <a:p>
            <a:r>
              <a:rPr lang="da-DK" dirty="0" smtClean="0"/>
              <a:t>Arbejder med virksomheder i dag (og enkelte foreninger)</a:t>
            </a:r>
          </a:p>
          <a:p>
            <a:r>
              <a:rPr lang="da-DK" dirty="0" smtClean="0"/>
              <a:t>Oplægget er naturligvis baseret mest på mit arbejde og min erfaring med foreninger</a:t>
            </a:r>
            <a:r>
              <a:rPr lang="da-DK" dirty="0" smtClean="0"/>
              <a:t>.</a:t>
            </a:r>
          </a:p>
          <a:p>
            <a:r>
              <a:rPr lang="da-DK" u="sng" dirty="0" smtClean="0"/>
              <a:t>Men</a:t>
            </a:r>
            <a:r>
              <a:rPr lang="da-DK" dirty="0" smtClean="0"/>
              <a:t> </a:t>
            </a:r>
            <a:r>
              <a:rPr lang="da-DK" dirty="0"/>
              <a:t>har faktisk været heldige at have dygtige ledere ret ofte!</a:t>
            </a:r>
          </a:p>
          <a:p>
            <a:endParaRPr lang="da-D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31" y="297067"/>
            <a:ext cx="8712148" cy="765485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Ledelsesanbefalinger til fuldtidstræneren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89" y="1390684"/>
            <a:ext cx="8459779" cy="5079346"/>
          </a:xfrm>
        </p:spPr>
        <p:txBody>
          <a:bodyPr>
            <a:normAutofit/>
          </a:bodyPr>
          <a:lstStyle/>
          <a:p>
            <a:r>
              <a:rPr lang="da-DK" sz="3000" dirty="0" smtClean="0"/>
              <a:t>Brug tid på at forstå og kategorisere dine frivillige</a:t>
            </a:r>
          </a:p>
          <a:p>
            <a:r>
              <a:rPr lang="da-DK" sz="3000" dirty="0" smtClean="0"/>
              <a:t>Skab klarhed: Hvor har du udfordringer som leder?</a:t>
            </a:r>
          </a:p>
          <a:p>
            <a:pPr lvl="1"/>
            <a:r>
              <a:rPr lang="da-DK" sz="2400" dirty="0" smtClean="0"/>
              <a:t>Ubehageligt at tale foran 100 mennesker?</a:t>
            </a:r>
          </a:p>
          <a:p>
            <a:pPr lvl="1"/>
            <a:r>
              <a:rPr lang="da-DK" sz="2400" dirty="0" smtClean="0"/>
              <a:t>Ubehageligt at tage en konfrontation med en leder?</a:t>
            </a:r>
          </a:p>
          <a:p>
            <a:pPr lvl="1"/>
            <a:r>
              <a:rPr lang="da-DK" sz="2400" dirty="0" smtClean="0"/>
              <a:t>Ubehageligt at tage en konfrontation med en ansat?</a:t>
            </a:r>
          </a:p>
          <a:p>
            <a:pPr lvl="1"/>
            <a:r>
              <a:rPr lang="da-DK" sz="2400" dirty="0" smtClean="0"/>
              <a:t>Juleafslutningskonceptet?</a:t>
            </a:r>
            <a:endParaRPr lang="da-DK" sz="2400" dirty="0" smtClean="0"/>
          </a:p>
          <a:p>
            <a:r>
              <a:rPr lang="da-DK" sz="3000" dirty="0" smtClean="0"/>
              <a:t>Vælg de udfordringer, du vil starte med.</a:t>
            </a:r>
          </a:p>
          <a:p>
            <a:r>
              <a:rPr lang="da-DK" sz="3000" dirty="0" smtClean="0"/>
              <a:t>Lav en plan for udvikling.</a:t>
            </a:r>
          </a:p>
          <a:p>
            <a:r>
              <a:rPr lang="da-DK" sz="3000" dirty="0" smtClean="0"/>
              <a:t>Det er DIT ansvar at arbejde med de udfordringer.</a:t>
            </a:r>
            <a:endParaRPr lang="da-DK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267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068"/>
            <a:ext cx="8229600" cy="584074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>Generelle anbefalinger til trænerne</a:t>
            </a:r>
            <a:endParaRPr lang="da-DK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979" y="1310837"/>
            <a:ext cx="7676300" cy="4858790"/>
          </a:xfrm>
        </p:spPr>
        <p:txBody>
          <a:bodyPr>
            <a:noAutofit/>
          </a:bodyPr>
          <a:lstStyle/>
          <a:p>
            <a:r>
              <a:rPr lang="da-DK" sz="2700" dirty="0" smtClean="0"/>
              <a:t>Højere niveau = mere arbejde (Mere om det 13/5)</a:t>
            </a:r>
          </a:p>
          <a:p>
            <a:r>
              <a:rPr lang="da-DK" sz="2700" dirty="0" smtClean="0"/>
              <a:t>”Vælg den rigtige klub”</a:t>
            </a:r>
          </a:p>
          <a:p>
            <a:pPr lvl="1"/>
            <a:r>
              <a:rPr lang="da-DK" sz="2300" dirty="0" smtClean="0"/>
              <a:t>Kan du koncentrere dig om kerneopgaven i den klub?</a:t>
            </a:r>
          </a:p>
          <a:p>
            <a:pPr lvl="1"/>
            <a:r>
              <a:rPr lang="da-DK" sz="2300" dirty="0" smtClean="0"/>
              <a:t>Hvor stor en del bliver ledelse (og er du klar til det)?</a:t>
            </a:r>
          </a:p>
          <a:p>
            <a:r>
              <a:rPr lang="da-DK" sz="2700" dirty="0" smtClean="0"/>
              <a:t>Det er IKKE et </a:t>
            </a:r>
            <a:r>
              <a:rPr lang="da-DK" sz="2700" dirty="0"/>
              <a:t>”normalt” job</a:t>
            </a:r>
            <a:r>
              <a:rPr lang="da-DK" sz="2700" dirty="0" smtClean="0"/>
              <a:t>!</a:t>
            </a:r>
            <a:endParaRPr lang="da-DK" sz="2700" dirty="0"/>
          </a:p>
          <a:p>
            <a:r>
              <a:rPr lang="da-DK" sz="2700" dirty="0"/>
              <a:t>Ledernes motiver </a:t>
            </a:r>
            <a:r>
              <a:rPr lang="da-DK" sz="2700" dirty="0" smtClean="0"/>
              <a:t>og evaluering af dig er personlige.</a:t>
            </a:r>
          </a:p>
          <a:p>
            <a:r>
              <a:rPr lang="da-DK" sz="2700" dirty="0" smtClean="0"/>
              <a:t>God kommunikation = </a:t>
            </a:r>
            <a:r>
              <a:rPr lang="da-DK" sz="2700" u="sng" dirty="0" smtClean="0"/>
              <a:t>ro</a:t>
            </a:r>
            <a:r>
              <a:rPr lang="da-DK" sz="2700" dirty="0" smtClean="0"/>
              <a:t> </a:t>
            </a:r>
            <a:r>
              <a:rPr lang="da-DK" sz="2700" dirty="0"/>
              <a:t>til at passe kerneopgaven.</a:t>
            </a:r>
          </a:p>
          <a:p>
            <a:pPr lvl="1"/>
            <a:endParaRPr lang="en-US" sz="2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81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068"/>
            <a:ext cx="8229600" cy="584074"/>
          </a:xfrm>
        </p:spPr>
        <p:txBody>
          <a:bodyPr>
            <a:noAutofit/>
          </a:bodyPr>
          <a:lstStyle/>
          <a:p>
            <a:r>
              <a:rPr lang="da-DK" sz="3600" b="1" dirty="0" smtClean="0"/>
              <a:t>Generelle a</a:t>
            </a:r>
            <a:r>
              <a:rPr lang="da-DK" sz="3600" b="1" dirty="0" smtClean="0"/>
              <a:t>nbefalinger til lederne</a:t>
            </a:r>
            <a:endParaRPr lang="da-DK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014" y="1297183"/>
            <a:ext cx="7580712" cy="4995335"/>
          </a:xfrm>
        </p:spPr>
        <p:txBody>
          <a:bodyPr>
            <a:noAutofit/>
          </a:bodyPr>
          <a:lstStyle/>
          <a:p>
            <a:r>
              <a:rPr lang="da-DK" sz="3000" dirty="0" smtClean="0"/>
              <a:t>Historier i et omklædningsrum</a:t>
            </a:r>
            <a:r>
              <a:rPr lang="en-US" sz="3000" dirty="0" smtClean="0"/>
              <a:t>…. ?</a:t>
            </a:r>
            <a:endParaRPr lang="da-DK" sz="3000" dirty="0"/>
          </a:p>
          <a:p>
            <a:r>
              <a:rPr lang="da-DK" sz="3000" dirty="0" smtClean="0"/>
              <a:t>Mål + plan + niveau af </a:t>
            </a:r>
            <a:r>
              <a:rPr lang="da-DK" sz="3000" dirty="0" err="1" smtClean="0"/>
              <a:t>sv</a:t>
            </a:r>
            <a:r>
              <a:rPr lang="da-DK" sz="3000" dirty="0" smtClean="0"/>
              <a:t>. = Trænerprofil</a:t>
            </a:r>
          </a:p>
          <a:p>
            <a:r>
              <a:rPr lang="da-DK" sz="3000" dirty="0" smtClean="0"/>
              <a:t>Klare, målbare mål</a:t>
            </a:r>
          </a:p>
          <a:p>
            <a:r>
              <a:rPr lang="da-DK" sz="3000" dirty="0" smtClean="0"/>
              <a:t>Det </a:t>
            </a:r>
            <a:r>
              <a:rPr lang="da-DK" sz="3000" dirty="0"/>
              <a:t>er </a:t>
            </a:r>
            <a:r>
              <a:rPr lang="da-DK" sz="3000" dirty="0" smtClean="0"/>
              <a:t>fedt at være træner!</a:t>
            </a:r>
            <a:endParaRPr lang="da-DK" sz="3000" dirty="0"/>
          </a:p>
          <a:p>
            <a:r>
              <a:rPr lang="da-DK" sz="3000" dirty="0" smtClean="0"/>
              <a:t>Træneren er ofte alene. LYT </a:t>
            </a:r>
            <a:r>
              <a:rPr lang="da-DK" sz="3000" dirty="0"/>
              <a:t>ved frustration.</a:t>
            </a:r>
          </a:p>
          <a:p>
            <a:r>
              <a:rPr lang="da-DK" sz="3000" dirty="0" smtClean="0"/>
              <a:t>Trænerstanden er </a:t>
            </a:r>
            <a:r>
              <a:rPr lang="da-DK" sz="3000" u="sng" dirty="0" smtClean="0"/>
              <a:t>generelt</a:t>
            </a:r>
            <a:r>
              <a:rPr lang="da-DK" sz="3000" dirty="0" smtClean="0"/>
              <a:t> en flok </a:t>
            </a:r>
            <a:r>
              <a:rPr lang="da-DK" sz="3000" dirty="0" err="1" smtClean="0"/>
              <a:t>u-uddannede</a:t>
            </a:r>
            <a:r>
              <a:rPr lang="da-DK" sz="3000" dirty="0" smtClean="0"/>
              <a:t> </a:t>
            </a:r>
            <a:r>
              <a:rPr lang="da-DK" sz="3000" dirty="0" err="1" smtClean="0"/>
              <a:t>brokrøve</a:t>
            </a:r>
            <a:r>
              <a:rPr lang="en-US" sz="3000" dirty="0" smtClean="0"/>
              <a:t>… </a:t>
            </a:r>
            <a:endParaRPr lang="da-DK" sz="3000" dirty="0" smtClean="0"/>
          </a:p>
          <a:p>
            <a:r>
              <a:rPr lang="da-DK" sz="3000" dirty="0" smtClean="0"/>
              <a:t>Lyt til gengæld, når der er konkrete anker</a:t>
            </a:r>
          </a:p>
          <a:p>
            <a:pPr lvl="1"/>
            <a:r>
              <a:rPr lang="da-DK" sz="1800" dirty="0" smtClean="0"/>
              <a:t>(Tip: Indkaldt møde, nedskrevet)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8112"/>
            <a:ext cx="8229600" cy="5325269"/>
          </a:xfrm>
        </p:spPr>
        <p:txBody>
          <a:bodyPr>
            <a:normAutofit lnSpcReduction="10000"/>
          </a:bodyPr>
          <a:lstStyle/>
          <a:p>
            <a:r>
              <a:rPr lang="da-DK" sz="2900" b="1" dirty="0" smtClean="0"/>
              <a:t>13. maj: </a:t>
            </a:r>
            <a:r>
              <a:rPr lang="da-DK" sz="2900" b="1" dirty="0" err="1" smtClean="0"/>
              <a:t>Webinar</a:t>
            </a:r>
            <a:r>
              <a:rPr lang="da-DK" sz="2900" b="1" dirty="0" smtClean="0"/>
              <a:t> om fuldtidstrænerens hverdag</a:t>
            </a:r>
          </a:p>
          <a:p>
            <a:pPr lvl="1"/>
            <a:r>
              <a:rPr lang="da-DK" sz="2500" dirty="0" smtClean="0"/>
              <a:t>Prioriteringer i dagligdagen, fokus i sæsonen, ressourcebehov, kompetencebehov</a:t>
            </a:r>
          </a:p>
          <a:p>
            <a:pPr lvl="1"/>
            <a:r>
              <a:rPr lang="da-DK" sz="2500" dirty="0" err="1" smtClean="0"/>
              <a:t>Webinaret</a:t>
            </a:r>
            <a:r>
              <a:rPr lang="da-DK" sz="2500" dirty="0" smtClean="0"/>
              <a:t> afholdes af landstræner Stefan Hansen og undertegnede</a:t>
            </a:r>
            <a:endParaRPr lang="da-DK" sz="2100" dirty="0" smtClean="0"/>
          </a:p>
          <a:p>
            <a:endParaRPr lang="da-DK" sz="1500" b="1" dirty="0" smtClean="0"/>
          </a:p>
          <a:p>
            <a:endParaRPr lang="da-DK" sz="1500" b="1" dirty="0" smtClean="0"/>
          </a:p>
          <a:p>
            <a:r>
              <a:rPr lang="da-DK" sz="2900" b="1" dirty="0" smtClean="0"/>
              <a:t>DGI svømnings nye lederuddannelse</a:t>
            </a:r>
          </a:p>
          <a:p>
            <a:pPr lvl="1"/>
            <a:r>
              <a:rPr lang="da-DK" sz="2500" dirty="0" smtClean="0"/>
              <a:t>Ny uddannelse i DGI-regi målrettet svømmeklubber!</a:t>
            </a:r>
          </a:p>
          <a:p>
            <a:pPr lvl="1"/>
            <a:r>
              <a:rPr lang="da-DK" sz="2500" dirty="0" smtClean="0"/>
              <a:t>Kompetencegivende uddannelse for både administrative ledere og fuldtidstrænere</a:t>
            </a:r>
          </a:p>
          <a:p>
            <a:pPr lvl="1"/>
            <a:r>
              <a:rPr lang="da-DK" sz="2500" dirty="0" smtClean="0"/>
              <a:t>I regi af IBA i Kolding (Underviser Fredrik Seistrup)</a:t>
            </a:r>
          </a:p>
          <a:p>
            <a:pPr lvl="1"/>
            <a:r>
              <a:rPr lang="da-DK" sz="2500" dirty="0" smtClean="0"/>
              <a:t>Kontakt </a:t>
            </a:r>
            <a:r>
              <a:rPr lang="da-DK" sz="2500" dirty="0" smtClean="0">
                <a:hlinkClick r:id="rId2"/>
              </a:rPr>
              <a:t>henrik.hansen@dgi.dk</a:t>
            </a:r>
            <a:r>
              <a:rPr lang="da-DK" sz="2500" dirty="0" smtClean="0"/>
              <a:t> og hør mere</a:t>
            </a:r>
            <a:endParaRPr lang="da-DK" sz="25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3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3738"/>
            <a:ext cx="8229600" cy="52348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a-DK" sz="7500" dirty="0" smtClean="0"/>
          </a:p>
          <a:p>
            <a:pPr marL="0" indent="0" algn="ctr">
              <a:buNone/>
            </a:pPr>
            <a:r>
              <a:rPr lang="da-DK" sz="11000" dirty="0" smtClean="0"/>
              <a:t>SPØRGSMÅL?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7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36"/>
            <a:ext cx="8229600" cy="1143000"/>
          </a:xfrm>
        </p:spPr>
        <p:txBody>
          <a:bodyPr/>
          <a:lstStyle/>
          <a:p>
            <a:r>
              <a:rPr lang="da-DK" dirty="0" smtClean="0"/>
              <a:t>Hvem er I?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250"/>
            <a:ext cx="8229600" cy="5047059"/>
          </a:xfrm>
        </p:spPr>
        <p:txBody>
          <a:bodyPr>
            <a:normAutofit/>
          </a:bodyPr>
          <a:lstStyle/>
          <a:p>
            <a:r>
              <a:rPr lang="da-DK" dirty="0" smtClean="0"/>
              <a:t>Skriv i kommentarfeltet:</a:t>
            </a:r>
          </a:p>
          <a:p>
            <a:pPr lvl="1"/>
            <a:r>
              <a:rPr lang="da-DK" dirty="0" smtClean="0"/>
              <a:t>Ansat eller frivillig?</a:t>
            </a:r>
          </a:p>
          <a:p>
            <a:pPr lvl="1"/>
            <a:r>
              <a:rPr lang="da-DK" dirty="0" smtClean="0"/>
              <a:t>Størrelse af </a:t>
            </a:r>
            <a:r>
              <a:rPr lang="da-DK" dirty="0" smtClean="0"/>
              <a:t>klub (Medlemmer)?</a:t>
            </a:r>
            <a:endParaRPr lang="da-DK" dirty="0" smtClean="0"/>
          </a:p>
          <a:p>
            <a:pPr lvl="1"/>
            <a:r>
              <a:rPr lang="da-DK" dirty="0" smtClean="0"/>
              <a:t>Har </a:t>
            </a:r>
            <a:r>
              <a:rPr lang="da-DK" dirty="0" smtClean="0"/>
              <a:t>du </a:t>
            </a:r>
            <a:r>
              <a:rPr lang="da-DK" dirty="0" smtClean="0"/>
              <a:t>ledelseserfaring?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Skriv </a:t>
            </a:r>
            <a:r>
              <a:rPr lang="da-DK" dirty="0" smtClean="0"/>
              <a:t>det således (eksempel):</a:t>
            </a:r>
          </a:p>
          <a:p>
            <a:pPr lvl="1"/>
            <a:r>
              <a:rPr lang="da-DK" dirty="0" smtClean="0"/>
              <a:t>Ansat / 1200 / Nej</a:t>
            </a:r>
          </a:p>
          <a:p>
            <a:pPr lvl="1"/>
            <a:r>
              <a:rPr lang="da-DK" dirty="0" smtClean="0"/>
              <a:t>Frivillig / 450 / Ja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8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78"/>
            <a:ext cx="8229600" cy="1143000"/>
          </a:xfrm>
        </p:spPr>
        <p:txBody>
          <a:bodyPr/>
          <a:lstStyle/>
          <a:p>
            <a:r>
              <a:rPr lang="da-DK" dirty="0" smtClean="0"/>
              <a:t>Rammerne for i dag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657"/>
            <a:ext cx="8229600" cy="5017616"/>
          </a:xfrm>
        </p:spPr>
        <p:txBody>
          <a:bodyPr>
            <a:normAutofit/>
          </a:bodyPr>
          <a:lstStyle/>
          <a:p>
            <a:r>
              <a:rPr lang="da-DK" dirty="0"/>
              <a:t>Ca. </a:t>
            </a:r>
            <a:r>
              <a:rPr lang="da-DK" dirty="0"/>
              <a:t>6</a:t>
            </a:r>
            <a:r>
              <a:rPr lang="da-DK" dirty="0" smtClean="0"/>
              <a:t>0 </a:t>
            </a:r>
            <a:r>
              <a:rPr lang="da-DK" dirty="0"/>
              <a:t>minutters oplæg</a:t>
            </a:r>
          </a:p>
          <a:p>
            <a:r>
              <a:rPr lang="da-DK" dirty="0" smtClean="0"/>
              <a:t>Stil </a:t>
            </a:r>
            <a:r>
              <a:rPr lang="da-DK" dirty="0"/>
              <a:t>gerne spørgsmål undervejs (af generel karakter</a:t>
            </a:r>
            <a:r>
              <a:rPr lang="da-DK" dirty="0" smtClean="0"/>
              <a:t>).</a:t>
            </a:r>
            <a:endParaRPr lang="da-DK" dirty="0"/>
          </a:p>
          <a:p>
            <a:r>
              <a:rPr lang="da-DK" dirty="0" smtClean="0"/>
              <a:t>Også mulighed for spørgsmål </a:t>
            </a:r>
            <a:r>
              <a:rPr lang="da-DK" dirty="0"/>
              <a:t>efter </a:t>
            </a:r>
            <a:r>
              <a:rPr lang="da-DK" dirty="0" smtClean="0"/>
              <a:t>oplægget i dag (Efter de </a:t>
            </a:r>
            <a:r>
              <a:rPr lang="da-DK" dirty="0" smtClean="0"/>
              <a:t>60</a:t>
            </a:r>
            <a:r>
              <a:rPr lang="da-DK" dirty="0" smtClean="0"/>
              <a:t> </a:t>
            </a:r>
            <a:r>
              <a:rPr lang="da-DK" dirty="0" smtClean="0"/>
              <a:t>minutter).</a:t>
            </a:r>
            <a:endParaRPr lang="da-DK" dirty="0"/>
          </a:p>
          <a:p>
            <a:r>
              <a:rPr lang="da-DK" dirty="0" smtClean="0"/>
              <a:t>Eller efter i dag</a:t>
            </a:r>
            <a:r>
              <a:rPr lang="en-US" dirty="0" smtClean="0"/>
              <a:t>…</a:t>
            </a:r>
            <a:r>
              <a:rPr lang="da-DK" dirty="0" smtClean="0"/>
              <a:t> </a:t>
            </a:r>
            <a:r>
              <a:rPr lang="da-DK" dirty="0" err="1" smtClean="0"/>
              <a:t>LinkedIn</a:t>
            </a:r>
            <a:r>
              <a:rPr lang="da-DK" dirty="0" smtClean="0"/>
              <a:t> </a:t>
            </a:r>
            <a:r>
              <a:rPr lang="da-DK" dirty="0"/>
              <a:t>eller </a:t>
            </a:r>
            <a:r>
              <a:rPr lang="da-DK" dirty="0" smtClean="0"/>
              <a:t>rc</a:t>
            </a:r>
            <a:r>
              <a:rPr lang="da-DK" dirty="0"/>
              <a:t>@rickiclausen.dk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930453"/>
          </a:xfrm>
        </p:spPr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712"/>
            <a:ext cx="8229600" cy="5137939"/>
          </a:xfrm>
        </p:spPr>
        <p:txBody>
          <a:bodyPr>
            <a:normAutofit/>
          </a:bodyPr>
          <a:lstStyle/>
          <a:p>
            <a:r>
              <a:rPr lang="da-DK" dirty="0" smtClean="0"/>
              <a:t>Fuldtidstræneren og kerneopgaven</a:t>
            </a:r>
          </a:p>
          <a:p>
            <a:r>
              <a:rPr lang="da-DK" dirty="0" smtClean="0"/>
              <a:t>Andre opgaver og deres betydning for kerneopgaven</a:t>
            </a:r>
          </a:p>
          <a:p>
            <a:r>
              <a:rPr lang="da-DK" dirty="0" smtClean="0"/>
              <a:t>De </a:t>
            </a:r>
            <a:r>
              <a:rPr lang="da-DK" dirty="0" smtClean="0"/>
              <a:t>forskellige ledelsesbehov for </a:t>
            </a:r>
            <a:r>
              <a:rPr lang="da-DK" dirty="0" smtClean="0"/>
              <a:t>fuldtidstræneren (Inkl. formel og uformel ledelse)</a:t>
            </a:r>
            <a:endParaRPr lang="da-DK" dirty="0" smtClean="0"/>
          </a:p>
          <a:p>
            <a:r>
              <a:rPr lang="da-DK" dirty="0" smtClean="0"/>
              <a:t>Vælg den rigtige klub (inkl. ”ledertesten”)</a:t>
            </a:r>
          </a:p>
          <a:p>
            <a:r>
              <a:rPr lang="da-DK" dirty="0" smtClean="0"/>
              <a:t>Anbefalinger til trænere/ledere</a:t>
            </a:r>
            <a:endParaRPr lang="da-D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930453"/>
          </a:xfrm>
        </p:spPr>
        <p:txBody>
          <a:bodyPr/>
          <a:lstStyle/>
          <a:p>
            <a:r>
              <a:rPr lang="da-DK" dirty="0" smtClean="0"/>
              <a:t>Kerneopgaven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712"/>
            <a:ext cx="8229600" cy="5137939"/>
          </a:xfrm>
        </p:spPr>
        <p:txBody>
          <a:bodyPr>
            <a:normAutofit/>
          </a:bodyPr>
          <a:lstStyle/>
          <a:p>
            <a:r>
              <a:rPr lang="da-DK" dirty="0" smtClean="0"/>
              <a:t>Træning af svømmerne (</a:t>
            </a:r>
            <a:r>
              <a:rPr lang="da-DK" dirty="0" err="1" smtClean="0"/>
              <a:t>Def</a:t>
            </a:r>
            <a:r>
              <a:rPr lang="da-DK" dirty="0" smtClean="0"/>
              <a:t>.: Ikke sportschef)</a:t>
            </a:r>
          </a:p>
          <a:p>
            <a:r>
              <a:rPr lang="da-DK" dirty="0" smtClean="0"/>
              <a:t>Absolut den største del af arbejdet</a:t>
            </a:r>
          </a:p>
          <a:p>
            <a:r>
              <a:rPr lang="da-DK" dirty="0" smtClean="0"/>
              <a:t>I sidste ende også hvad man bedømmes efter</a:t>
            </a:r>
          </a:p>
          <a:p>
            <a:r>
              <a:rPr lang="da-DK" dirty="0" smtClean="0"/>
              <a:t>Manglende forståelse for, hvad den indeholder</a:t>
            </a:r>
          </a:p>
          <a:p>
            <a:pPr lvl="1"/>
            <a:r>
              <a:rPr lang="da-DK" dirty="0" smtClean="0"/>
              <a:t>”Jamen du har jo kun træning 24 timer om ugen”</a:t>
            </a:r>
          </a:p>
          <a:p>
            <a:r>
              <a:rPr lang="da-DK" dirty="0" smtClean="0"/>
              <a:t>Den løbende evaluering af kerneopgaven er fraværende i bedste fald og personlig i værste fald.</a:t>
            </a:r>
            <a:endParaRPr lang="da-D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42" y="41394"/>
            <a:ext cx="8616560" cy="930453"/>
          </a:xfrm>
        </p:spPr>
        <p:txBody>
          <a:bodyPr>
            <a:noAutofit/>
          </a:bodyPr>
          <a:lstStyle/>
          <a:p>
            <a:r>
              <a:rPr lang="da-DK" sz="3300" dirty="0" smtClean="0"/>
              <a:t>Andre opgaver (og betydning for kerneopgaven)</a:t>
            </a:r>
            <a:endParaRPr lang="da-DK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712"/>
            <a:ext cx="8229600" cy="5137939"/>
          </a:xfrm>
        </p:spPr>
        <p:txBody>
          <a:bodyPr>
            <a:normAutofit fontScale="92500" lnSpcReduction="10000"/>
          </a:bodyPr>
          <a:lstStyle/>
          <a:p>
            <a:r>
              <a:rPr lang="da-DK" dirty="0"/>
              <a:t>Formel leder for ansatte</a:t>
            </a:r>
          </a:p>
          <a:p>
            <a:r>
              <a:rPr lang="da-DK" dirty="0" smtClean="0"/>
              <a:t>Kommunikation til svømmere og forældre</a:t>
            </a:r>
          </a:p>
          <a:p>
            <a:r>
              <a:rPr lang="da-DK" dirty="0" smtClean="0"/>
              <a:t>Kommunikation/beslutninger til og med frivillige ledere</a:t>
            </a:r>
          </a:p>
          <a:p>
            <a:pPr lvl="1"/>
            <a:r>
              <a:rPr lang="da-DK" dirty="0" smtClean="0"/>
              <a:t>Information</a:t>
            </a:r>
          </a:p>
          <a:p>
            <a:pPr lvl="1"/>
            <a:r>
              <a:rPr lang="da-DK" dirty="0" smtClean="0"/>
              <a:t>Inddragelse i beslutninger</a:t>
            </a:r>
          </a:p>
          <a:p>
            <a:pPr lvl="1"/>
            <a:r>
              <a:rPr lang="da-DK" dirty="0" smtClean="0"/>
              <a:t>Selv tage beslutninger</a:t>
            </a:r>
          </a:p>
          <a:p>
            <a:r>
              <a:rPr lang="da-DK" dirty="0" smtClean="0"/>
              <a:t>Økonomi, administration, yderligere interessenter</a:t>
            </a:r>
          </a:p>
          <a:p>
            <a:r>
              <a:rPr lang="da-DK" dirty="0" smtClean="0">
                <a:solidFill>
                  <a:srgbClr val="FF0000"/>
                </a:solidFill>
              </a:rPr>
              <a:t>OBS: Meget af det her kommer Stefan Hansen og jeg tilbage til den 13. maj kl. 20-21</a:t>
            </a:r>
            <a:endParaRPr lang="da-DK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6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41" y="41394"/>
            <a:ext cx="8725803" cy="930453"/>
          </a:xfrm>
        </p:spPr>
        <p:txBody>
          <a:bodyPr>
            <a:noAutofit/>
          </a:bodyPr>
          <a:lstStyle/>
          <a:p>
            <a:r>
              <a:rPr lang="da-DK" sz="3300" dirty="0" smtClean="0"/>
              <a:t>Rang</a:t>
            </a:r>
            <a:r>
              <a:rPr lang="da-DK" sz="3300" dirty="0" smtClean="0"/>
              <a:t>ér jeres tidsforbrug/jeres træners tidsforbrug</a:t>
            </a:r>
            <a:endParaRPr lang="da-DK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564"/>
            <a:ext cx="8229600" cy="5029088"/>
          </a:xfrm>
        </p:spPr>
        <p:txBody>
          <a:bodyPr>
            <a:normAutofit fontScale="77500" lnSpcReduction="20000"/>
          </a:bodyPr>
          <a:lstStyle/>
          <a:p>
            <a:r>
              <a:rPr lang="da-DK" dirty="0"/>
              <a:t>Formel leder for ansatte</a:t>
            </a:r>
          </a:p>
          <a:p>
            <a:r>
              <a:rPr lang="da-DK" dirty="0" smtClean="0"/>
              <a:t>Kommunikation til svømmere og forældre</a:t>
            </a:r>
          </a:p>
          <a:p>
            <a:r>
              <a:rPr lang="da-DK" dirty="0" smtClean="0"/>
              <a:t>Kommunikation/beslutninger til og med frivillige ledere</a:t>
            </a:r>
          </a:p>
          <a:p>
            <a:r>
              <a:rPr lang="da-DK" dirty="0" smtClean="0"/>
              <a:t>Økonomi, administration, yderligere interessenter</a:t>
            </a:r>
          </a:p>
          <a:p>
            <a:endParaRPr lang="da-DK" dirty="0"/>
          </a:p>
          <a:p>
            <a:r>
              <a:rPr lang="da-DK" dirty="0" smtClean="0"/>
              <a:t>Det bør vel være sådan her</a:t>
            </a:r>
            <a:r>
              <a:rPr lang="en-US" dirty="0" smtClean="0"/>
              <a:t>…… ?</a:t>
            </a:r>
            <a:endParaRPr lang="da-DK" dirty="0" smtClean="0"/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Formel leder for ansatte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Kommunikation/beslutninger til og med frivillige ledere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Økonomi, administration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da-DK" dirty="0" smtClean="0"/>
              <a:t>Kommunikation til svømmere og forældre</a:t>
            </a:r>
          </a:p>
          <a:p>
            <a:pPr marL="57150" indent="0">
              <a:buNone/>
            </a:pPr>
            <a:endParaRPr lang="da-DK" dirty="0"/>
          </a:p>
          <a:p>
            <a:pPr marL="514350" indent="-457200"/>
            <a:r>
              <a:rPr lang="da-DK" dirty="0" smtClean="0"/>
              <a:t>Jeg har ofte brugt ekstremt meget tid på nummer 4</a:t>
            </a:r>
            <a:r>
              <a:rPr lang="en-US" dirty="0" smtClean="0"/>
              <a:t>….</a:t>
            </a:r>
            <a:endParaRPr lang="da-DK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7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94"/>
            <a:ext cx="8229600" cy="930453"/>
          </a:xfrm>
        </p:spPr>
        <p:txBody>
          <a:bodyPr/>
          <a:lstStyle/>
          <a:p>
            <a:r>
              <a:rPr lang="da-DK" dirty="0" smtClean="0"/>
              <a:t>Fuldtidstrænerens ledelsesfelt</a:t>
            </a:r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8100"/>
            <a:ext cx="9144000" cy="4699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33701" y="1582415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Frivillige med ledelsesansvar (forældre?)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3633701" y="3171481"/>
            <a:ext cx="1977644" cy="91613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Fuldtidstræneren</a:t>
            </a:r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3633701" y="4760546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Trænerne</a:t>
            </a:r>
          </a:p>
          <a:p>
            <a:pPr algn="ctr"/>
            <a:r>
              <a:rPr lang="da-DK" smtClean="0"/>
              <a:t>(ansatte)</a:t>
            </a:r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830044" y="3171481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mtClean="0"/>
              <a:t>Svømmerne</a:t>
            </a:r>
          </a:p>
          <a:p>
            <a:pPr algn="ctr"/>
            <a:r>
              <a:rPr lang="da-DK" smtClean="0"/>
              <a:t>(ikke ansat)</a:t>
            </a:r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6457394" y="3171481"/>
            <a:ext cx="1977644" cy="9161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Frivillige uden ledelsesansvar (forældre)</a:t>
            </a:r>
            <a:endParaRPr lang="da-DK" dirty="0"/>
          </a:p>
        </p:txBody>
      </p: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4622523" y="2498550"/>
            <a:ext cx="0" cy="6729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22523" y="4087616"/>
            <a:ext cx="0" cy="6729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7" idx="1"/>
          </p:cNvCxnSpPr>
          <p:nvPr/>
        </p:nvCxnSpPr>
        <p:spPr>
          <a:xfrm>
            <a:off x="2807688" y="3629549"/>
            <a:ext cx="8260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11345" y="3622030"/>
            <a:ext cx="82601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6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/>
    <Synchronization>Synchronous</Synchronization>
    <Type>1</Type>
    <SequenceNumber>65535</SequenceNumber>
    <Url/>
    <Assembly>DGI.Mimer, Version=1.0.0.0, Culture=neutral, PublicKeyToken=d6d639199e6f172d</Assembly>
    <Class>DGI.Mimer.EventReceivers.MimerId</Class>
    <Data/>
    <Filter/>
  </Receiver>
  <Receiver>
    <Name/>
    <Synchronization>Asynchronous</Synchronization>
    <Type>10001</Type>
    <SequenceNumber>65535</SequenceNumber>
    <Url/>
    <Assembly>DGI.Mimer, Version=1.0.0.0, Culture=neutral, PublicKeyToken=d6d639199e6f172d</Assembly>
    <Class>DGI.Mimer.EventReceivers.MimerId</Class>
    <Data/>
    <Filter/>
  </Receiver>
  <Receiver>
    <Name/>
    <Synchronization>Synchronous</Synchronization>
    <Type>2</Type>
    <SequenceNumber>65535</SequenceNumber>
    <Url/>
    <Assembly>DGI.Mimer, Version=1.0.0.0, Culture=neutral, PublicKeyToken=d6d639199e6f172d</Assembly>
    <Class>DGI.Mimer.EventReceivers.MimerId</Class>
    <Data/>
    <Filter/>
  </Receiver>
  <Receiver>
    <Name/>
    <Synchronization>Synchronous</Synchronization>
    <Type>9</Type>
    <SequenceNumber>65535</SequenceNumber>
    <Url/>
    <Assembly>DGI.Mimer, Version=1.0.0.0, Culture=neutral, PublicKeyToken=d6d639199e6f172d</Assembly>
    <Class>DGI.Mimer.EventReceivers.MimerId</Class>
    <Data/>
    <Filter/>
  </Receiver>
  <Receiver>
    <Name/>
    <Synchronization>Asynchronous</Synchronization>
    <Type>10003</Type>
    <SequenceNumber>65535</SequenceNumber>
    <Url/>
    <Assembly>DGI.Mimer, Version=1.0.0.0, Culture=neutral, PublicKeyToken=d6d639199e6f172d</Assembly>
    <Class>DGI.Mimer.EventReceivers.MimerId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xcel" ma:contentTypeID="0x0101002FC4A2EC31164BEC83D2656A73AEFD43001EE38777C8094E5A82621C34F3996150000945F20DBC68EE449CFD6772EB0B3B7B" ma:contentTypeVersion="5" ma:contentTypeDescription="Opret et nyt dokument." ma:contentTypeScope="" ma:versionID="539a538fbd2bcebd0f9e875fbf0aaebf">
  <xsd:schema xmlns:xsd="http://www.w3.org/2001/XMLSchema" xmlns:xs="http://www.w3.org/2001/XMLSchema" xmlns:p="http://schemas.microsoft.com/office/2006/metadata/properties" xmlns:ns2="25b01cf6-d69f-4e76-9683-20c96033386f" targetNamespace="http://schemas.microsoft.com/office/2006/metadata/properties" ma:root="true" ma:fieldsID="7136886b685c5ac13b239b0343a6aac9" ns2:_="">
    <xsd:import namespace="25b01cf6-d69f-4e76-9683-20c96033386f"/>
    <xsd:element name="properties">
      <xsd:complexType>
        <xsd:sequence>
          <xsd:element name="documentManagement">
            <xsd:complexType>
              <xsd:all>
                <xsd:element ref="ns2:MimerDocId" minOccurs="0"/>
                <xsd:element ref="ns2:MimerDocPubDoc" minOccurs="0"/>
                <xsd:element ref="ns2:MimerSaveToArchi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01cf6-d69f-4e76-9683-20c96033386f" elementFormDefault="qualified">
    <xsd:import namespace="http://schemas.microsoft.com/office/2006/documentManagement/types"/>
    <xsd:import namespace="http://schemas.microsoft.com/office/infopath/2007/PartnerControls"/>
    <xsd:element name="MimerDocId" ma:index="8" nillable="true" ma:displayName="Mimer dokument ID" ma:internalName="MimerDocId" ma:readOnly="true">
      <xsd:simpleType>
        <xsd:restriction base="dms:Text"/>
      </xsd:simpleType>
    </xsd:element>
    <xsd:element name="MimerDocPubDoc" ma:index="9" nillable="true" ma:displayName="Publicer til internet" ma:internalName="MimerDocPubDoc">
      <xsd:simpleType>
        <xsd:restriction base="dms:Boolean"/>
      </xsd:simpleType>
    </xsd:element>
    <xsd:element name="MimerSaveToArchive" ma:index="10" nillable="true" ma:displayName="Gem til statens arkiv" ma:internalName="MimerSaveToArchi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merSaveToArchive xmlns="25b01cf6-d69f-4e76-9683-20c96033386f">false</MimerSaveToArchive>
    <MimerDocPubDoc xmlns="25b01cf6-d69f-4e76-9683-20c96033386f">true</MimerDocPubDoc>
    <MimerDocId xmlns="25b01cf6-d69f-4e76-9683-20c96033386f">8A87DE94-001</MimerDocId>
  </documentManagement>
</p:properties>
</file>

<file path=customXml/itemProps1.xml><?xml version="1.0" encoding="utf-8"?>
<ds:datastoreItem xmlns:ds="http://schemas.openxmlformats.org/officeDocument/2006/customXml" ds:itemID="{6B0CEA11-D3D3-46C1-A8EC-1CD47C2FD213}"/>
</file>

<file path=customXml/itemProps2.xml><?xml version="1.0" encoding="utf-8"?>
<ds:datastoreItem xmlns:ds="http://schemas.openxmlformats.org/officeDocument/2006/customXml" ds:itemID="{662018E8-9D54-4068-A547-D1BF4C755F3D}"/>
</file>

<file path=customXml/itemProps3.xml><?xml version="1.0" encoding="utf-8"?>
<ds:datastoreItem xmlns:ds="http://schemas.openxmlformats.org/officeDocument/2006/customXml" ds:itemID="{139F3E61-426E-496F-9BB3-B6F0C32DFBEB}"/>
</file>

<file path=customXml/itemProps4.xml><?xml version="1.0" encoding="utf-8"?>
<ds:datastoreItem xmlns:ds="http://schemas.openxmlformats.org/officeDocument/2006/customXml" ds:itemID="{B0E25E8C-2A35-4C89-83F4-35C06AD9BC3D}"/>
</file>

<file path=docProps/app.xml><?xml version="1.0" encoding="utf-8"?>
<Properties xmlns="http://schemas.openxmlformats.org/officeDocument/2006/extended-properties" xmlns:vt="http://schemas.openxmlformats.org/officeDocument/2006/docPropsVTypes">
  <TotalTime>5524</TotalTime>
  <Words>1474</Words>
  <Application>Microsoft Macintosh PowerPoint</Application>
  <PresentationFormat>On-screen Show (4:3)</PresentationFormat>
  <Paragraphs>249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”Fra træner til leder”  … forstå kravene til fuldtidstræneren</vt:lpstr>
      <vt:lpstr>Hvem er jeg?</vt:lpstr>
      <vt:lpstr>Hvem er I?</vt:lpstr>
      <vt:lpstr>Rammerne for i dag</vt:lpstr>
      <vt:lpstr>Agenda</vt:lpstr>
      <vt:lpstr>Kerneopgaven</vt:lpstr>
      <vt:lpstr>Andre opgaver (og betydning for kerneopgaven)</vt:lpstr>
      <vt:lpstr>Rangér jeres tidsforbrug/jeres træners tidsforbrug</vt:lpstr>
      <vt:lpstr>Fuldtidstrænerens ledelsesfelt</vt:lpstr>
      <vt:lpstr>Formel og uformel ledelse</vt:lpstr>
      <vt:lpstr>Formel (grøn) &amp; uformel (rød) ledelse</vt:lpstr>
      <vt:lpstr>Primære ledelsesudfordringer</vt:lpstr>
      <vt:lpstr>Sportschefløsningen</vt:lpstr>
      <vt:lpstr>Der er 3 typer frivillige i foreninger</vt:lpstr>
      <vt:lpstr>Der er 2 typer frivillige i ledelsen</vt:lpstr>
      <vt:lpstr>Overblik over dine frivillige!</vt:lpstr>
      <vt:lpstr>Til trænerne:  Placér jeres primære ledere/vigtige frivillige</vt:lpstr>
      <vt:lpstr>Vælg den rigtige klub</vt:lpstr>
      <vt:lpstr>”Ledertesten”</vt:lpstr>
      <vt:lpstr>Ledelsesanbefalinger til fuldtidstræneren</vt:lpstr>
      <vt:lpstr>Generelle anbefalinger til trænerne</vt:lpstr>
      <vt:lpstr>Generelle anbefalinger til lederne</vt:lpstr>
      <vt:lpstr>PowerPoint Presentation</vt:lpstr>
      <vt:lpstr>PowerPoint Presentation</vt:lpstr>
    </vt:vector>
  </TitlesOfParts>
  <Company>RIMAC Consult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Ricki Clausen</dc:creator>
  <cp:lastModifiedBy>Ricki Clausen</cp:lastModifiedBy>
  <cp:revision>406</cp:revision>
  <dcterms:created xsi:type="dcterms:W3CDTF">2017-05-15T13:12:31Z</dcterms:created>
  <dcterms:modified xsi:type="dcterms:W3CDTF">2020-04-30T16:49:06Z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0x0101002FC4A2EC31164BEC83D2656A73AEFD43001EE38777C8094E5A82621C34F3996150000945F20DBC68EE449CFD6772EB0B3B7B</vt:lpwstr>
  </property>
</Properties>
</file>